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98" r:id="rId4"/>
    <p:sldId id="299" r:id="rId5"/>
    <p:sldId id="300" r:id="rId6"/>
    <p:sldId id="320" r:id="rId7"/>
    <p:sldId id="303" r:id="rId8"/>
    <p:sldId id="324" r:id="rId9"/>
    <p:sldId id="301" r:id="rId10"/>
    <p:sldId id="304" r:id="rId11"/>
    <p:sldId id="322" r:id="rId12"/>
    <p:sldId id="302" r:id="rId13"/>
    <p:sldId id="305" r:id="rId14"/>
    <p:sldId id="306" r:id="rId15"/>
    <p:sldId id="308" r:id="rId16"/>
    <p:sldId id="309" r:id="rId17"/>
    <p:sldId id="319" r:id="rId18"/>
    <p:sldId id="311" r:id="rId19"/>
    <p:sldId id="316" r:id="rId20"/>
    <p:sldId id="315" r:id="rId21"/>
    <p:sldId id="312" r:id="rId22"/>
    <p:sldId id="314" r:id="rId23"/>
    <p:sldId id="313" r:id="rId24"/>
    <p:sldId id="321" r:id="rId25"/>
    <p:sldId id="323" r:id="rId26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80CA53-8740-4D8B-B7EB-9CDC893863BD}">
          <p14:sldIdLst>
            <p14:sldId id="256"/>
            <p14:sldId id="260"/>
            <p14:sldId id="298"/>
            <p14:sldId id="299"/>
            <p14:sldId id="300"/>
            <p14:sldId id="320"/>
            <p14:sldId id="303"/>
            <p14:sldId id="324"/>
            <p14:sldId id="301"/>
            <p14:sldId id="304"/>
            <p14:sldId id="322"/>
            <p14:sldId id="302"/>
            <p14:sldId id="305"/>
            <p14:sldId id="306"/>
            <p14:sldId id="308"/>
            <p14:sldId id="309"/>
            <p14:sldId id="319"/>
            <p14:sldId id="311"/>
            <p14:sldId id="316"/>
            <p14:sldId id="315"/>
            <p14:sldId id="312"/>
            <p14:sldId id="314"/>
            <p14:sldId id="313"/>
            <p14:sldId id="321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9" autoAdjust="0"/>
    <p:restoredTop sz="70844" autoAdjust="0"/>
  </p:normalViewPr>
  <p:slideViewPr>
    <p:cSldViewPr snapToGrid="0">
      <p:cViewPr varScale="1">
        <p:scale>
          <a:sx n="100" d="100"/>
          <a:sy n="100" d="100"/>
        </p:scale>
        <p:origin x="342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move the slide</a:t>
            </a: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buNone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edit the notes format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&lt;header&gt;</a:t>
            </a:r>
          </a:p>
        </p:txBody>
      </p:sp>
      <p:sp>
        <p:nvSpPr>
          <p:cNvPr id="65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&lt;date/time&gt;</a:t>
            </a:r>
          </a:p>
        </p:txBody>
      </p:sp>
      <p:sp>
        <p:nvSpPr>
          <p:cNvPr id="66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&lt;footer&gt;</a:t>
            </a:r>
          </a:p>
        </p:txBody>
      </p:sp>
      <p:sp>
        <p:nvSpPr>
          <p:cNvPr id="67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buNone/>
            </a:pPr>
            <a:fld id="{98408767-58BA-4344-B49E-6E8F584B38DB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sldNum" idx="11"/>
          </p:nvPr>
        </p:nvSpPr>
        <p:spPr>
          <a:xfrm>
            <a:off x="4399200" y="9555480"/>
            <a:ext cx="3372120" cy="50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A0B87D5-98BC-4FE6-8404-4EEBD8660D3C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1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  <a:t>18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sldNum" idx="11"/>
          </p:nvPr>
        </p:nvSpPr>
        <p:spPr>
          <a:xfrm>
            <a:off x="4399200" y="9555480"/>
            <a:ext cx="3372120" cy="50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A0B87D5-98BC-4FE6-8404-4EEBD8660D3C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24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120" cy="50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A56B7D-99F8-423E-A011-75B6392BFBC1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2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06AA3-F4E6-99BF-1471-E62BF006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F1EAC8-1BEB-8CB8-80B8-28D61DF49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B2DB0-B99B-666E-8E5D-4BC0B5DD2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Consider a square wave input, 5V pk-pk: the introduction of capacitors here causes an interesting effect. </a:t>
            </a:r>
          </a:p>
          <a:p>
            <a:pPr marL="228600" indent="-228600">
              <a:buAutoNum type="arabicPeriod"/>
            </a:pPr>
            <a:r>
              <a:rPr lang="en-GB" dirty="0"/>
              <a:t>Signal goes high, capacitor fills and raises voltage to match non-inverting input signal. The capacitor keeps raising the input voltage and we get a voltage above 5V</a:t>
            </a:r>
          </a:p>
          <a:p>
            <a:pPr marL="228600" indent="-228600">
              <a:buAutoNum type="arabicPeriod"/>
            </a:pPr>
            <a:r>
              <a:rPr lang="en-GB" dirty="0"/>
              <a:t>Now, this resistor at the beginning acts like an equalizing valve, dissipating additional charge on capacitor after a short duration</a:t>
            </a:r>
            <a:r>
              <a:rPr lang="en-US" dirty="0"/>
              <a:t>, and the voltage falls below 5V</a:t>
            </a:r>
          </a:p>
          <a:p>
            <a:pPr marL="228600" indent="-228600">
              <a:buAutoNum type="arabicPeriod"/>
            </a:pPr>
            <a:r>
              <a:rPr lang="en-US" dirty="0"/>
              <a:t>The capacitor is not fully empty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4AEF7-6301-189C-D928-EE5F664A660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  <a:t>8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11284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Consider a square wave input, 5V pk-pk: the introduction of capacitors here causes an interesting effect. </a:t>
            </a:r>
          </a:p>
          <a:p>
            <a:pPr marL="228600" indent="-228600">
              <a:buAutoNum type="arabicPeriod"/>
            </a:pPr>
            <a:r>
              <a:rPr lang="en-GB" dirty="0"/>
              <a:t>Signal goes high, capacitor fills and raises voltage to match non-inverting input signal. The capacitor keeps raising the input voltage and we get a voltage above 5V</a:t>
            </a:r>
          </a:p>
          <a:p>
            <a:pPr marL="228600" indent="-228600">
              <a:buAutoNum type="arabicPeriod"/>
            </a:pPr>
            <a:r>
              <a:rPr lang="en-GB" dirty="0"/>
              <a:t>Now, this resistor at the beginning acts like an equalizing valve, dissipating additional charge on capacitor after a short duration</a:t>
            </a:r>
            <a:r>
              <a:rPr lang="en-US" dirty="0"/>
              <a:t>, and the voltage falls below 5V</a:t>
            </a:r>
          </a:p>
          <a:p>
            <a:pPr marL="228600" indent="-228600">
              <a:buAutoNum type="arabicPeriod"/>
            </a:pPr>
            <a:r>
              <a:rPr lang="en-US" dirty="0"/>
              <a:t>The capacitor is not fully empty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  <a:t>9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us decrease the voltage response below that first capacitor from before</a:t>
            </a:r>
          </a:p>
          <a:p>
            <a:r>
              <a:rPr lang="en-GB" dirty="0"/>
              <a:t>just feed the control through a follower to achieve current stability</a:t>
            </a:r>
          </a:p>
          <a:p>
            <a:endParaRPr lang="en-GB" dirty="0"/>
          </a:p>
          <a:p>
            <a:r>
              <a:rPr lang="en-US" dirty="0"/>
              <a:t>We get clipping with this configuration though since the gain gets too large when we increase resonance, so we need some solution…</a:t>
            </a:r>
          </a:p>
          <a:p>
            <a:pPr marL="228600" indent="-228600">
              <a:buAutoNum type="arabicPeriod"/>
            </a:pPr>
            <a:r>
              <a:rPr lang="en-US" dirty="0"/>
              <a:t>Reduce gain</a:t>
            </a:r>
          </a:p>
          <a:p>
            <a:pPr marL="228600" indent="-228600">
              <a:buAutoNum type="arabicPeriod"/>
            </a:pPr>
            <a:r>
              <a:rPr lang="en-US" dirty="0"/>
              <a:t>Reduce input volume (this is why we put in small signals in the final design) (shown above)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  <a:t>10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46713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  <a:t>11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70344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/>
              <a:t>Adding poles gives a larger difference, in turn , however we need an odd number to balance rising and falling edges. </a:t>
            </a:r>
          </a:p>
          <a:p>
            <a:endParaRPr lang="en-US"/>
          </a:p>
          <a:p>
            <a:r>
              <a:rPr lang="en-US"/>
              <a:t>Discuss these trailing lines on caps soon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/>
              <a:t>Top left: </a:t>
            </a:r>
          </a:p>
          <a:p>
            <a:r>
              <a:rPr lang="en-US"/>
              <a:t>1. input signal </a:t>
            </a:r>
          </a:p>
          <a:p>
            <a:r>
              <a:rPr lang="en-US"/>
              <a:t>2. AC Coupling </a:t>
            </a:r>
          </a:p>
          <a:p>
            <a:r>
              <a:rPr lang="en-US"/>
              <a:t>3. 33k/330 Voltage divider (mV) (we need a small bias voltage to get good oscillation) </a:t>
            </a:r>
          </a:p>
          <a:p>
            <a:r>
              <a:rPr lang="en-US"/>
              <a:t>4. buffer with follower</a:t>
            </a:r>
          </a:p>
          <a:p>
            <a:endParaRPr lang="en-US"/>
          </a:p>
          <a:p>
            <a:r>
              <a:rPr lang="en-US"/>
              <a:t>Bottom left: </a:t>
            </a:r>
          </a:p>
          <a:p>
            <a:r>
              <a:rPr lang="en-US"/>
              <a:t>1. potentiometer as a variable voltage divider and variable cutoff voltage</a:t>
            </a:r>
          </a:p>
          <a:p>
            <a:r>
              <a:rPr lang="en-US"/>
              <a:t>2. triple diode to ground in case of high bias from VC cutoff.</a:t>
            </a:r>
          </a:p>
          <a:p>
            <a:r>
              <a:rPr lang="en-US"/>
              <a:t>3. buffer with follower</a:t>
            </a:r>
          </a:p>
          <a:p>
            <a:endParaRPr lang="en-US"/>
          </a:p>
          <a:p>
            <a:r>
              <a:rPr lang="en-US"/>
              <a:t>We want to take the offset voltage (or inverse), add it to our input voltage, then buffer the output. </a:t>
            </a:r>
          </a:p>
          <a:p>
            <a:r>
              <a:rPr lang="en-US"/>
              <a:t>Rightmost op-amps are responsible for this all at once.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GB" dirty="0"/>
              <a:t>Diodes here give clipped feedback (KORG)</a:t>
            </a:r>
          </a:p>
          <a:p>
            <a:pPr marL="228600" indent="-228600">
              <a:buAutoNum type="arabicPeriod"/>
            </a:pPr>
            <a:r>
              <a:rPr lang="en-US" dirty="0"/>
              <a:t>Slightly distorts resonance (good sound quality)</a:t>
            </a:r>
          </a:p>
          <a:p>
            <a:pPr marL="228600" indent="-228600">
              <a:buAutoNum type="arabicPeriod"/>
            </a:pPr>
            <a:r>
              <a:rPr lang="en-US" dirty="0"/>
              <a:t>Linearizes the response</a:t>
            </a:r>
          </a:p>
          <a:p>
            <a:pPr marL="685800" lvl="1" indent="-228600">
              <a:buAutoNum type="arabicPeriod"/>
            </a:pPr>
            <a:r>
              <a:rPr lang="en-US" dirty="0"/>
              <a:t>These diodes act exponentially resistive in response to voltage, so we prevent resonance from exploding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5344" y="226080"/>
            <a:ext cx="8925931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>
                <a:latin typeface="IBM Plex Sans" panose="020B0503050203000203" charset="0"/>
                <a:cs typeface="IBM Plex Sans" panose="020B0503050203000203" charset="0"/>
              </a:defRPr>
            </a:lvl1pPr>
          </a:lstStyle>
          <a:p>
            <a:pPr indent="0" algn="ctr">
              <a:buNone/>
            </a:pPr>
            <a:endParaRPr lang="en-US" sz="4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idx="10"/>
          </p:nvPr>
        </p:nvSpPr>
        <p:spPr>
          <a:xfrm>
            <a:off x="85344" y="1326599"/>
            <a:ext cx="8925930" cy="364025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indent="0">
              <a:spcBef>
                <a:spcPts val="1415"/>
              </a:spcBef>
              <a:buNone/>
            </a:pPr>
            <a:endParaRPr lang="en-US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9076459" y="-41564"/>
            <a:ext cx="805296" cy="5712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7"/>
          <p:cNvSpPr/>
          <p:nvPr userDrawn="1"/>
        </p:nvSpPr>
        <p:spPr>
          <a:xfrm>
            <a:off x="9209078" y="5108400"/>
            <a:ext cx="527204" cy="4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fld id="{ABB54315-104C-4893-8F78-12C078FE1DCC}" type="slidenum">
              <a:rPr lang="en-US" sz="1200" b="1" i="1" u="none" strike="noStrike" smtClean="0">
                <a:solidFill>
                  <a:schemeClr val="accent1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‹#›</a:t>
            </a:fld>
            <a:r>
              <a:rPr lang="en-US" sz="1200" b="1" i="1" u="none" strike="noStrike" dirty="0">
                <a:solidFill>
                  <a:schemeClr val="accent1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 / 22</a:t>
            </a:r>
            <a:endParaRPr lang="en-US" sz="1200" b="1" u="none" strike="noStrike" dirty="0">
              <a:solidFill>
                <a:schemeClr val="accent1">
                  <a:lumMod val="20000"/>
                  <a:lumOff val="80000"/>
                </a:schemeClr>
              </a:solidFill>
              <a:uFillTx/>
              <a:latin typeface="IBM Plex Sans" panose="020B0503050203000203" charset="0"/>
              <a:cs typeface="IBM Plex Sans" panose="020B0503050203000203" charset="0"/>
            </a:endParaRPr>
          </a:p>
        </p:txBody>
      </p:sp>
      <p:sp>
        <p:nvSpPr>
          <p:cNvPr id="5" name="Rectangle: Rounded Corners 4"/>
          <p:cNvSpPr/>
          <p:nvPr userDrawn="1"/>
        </p:nvSpPr>
        <p:spPr>
          <a:xfrm>
            <a:off x="9131400" y="5126400"/>
            <a:ext cx="682920" cy="409320"/>
          </a:xfrm>
          <a:prstGeom prst="roundRect">
            <a:avLst>
              <a:gd name="adj" fmla="val 16667"/>
            </a:avLst>
          </a:prstGeom>
          <a:noFill/>
          <a:ln w="18360">
            <a:solidFill>
              <a:schemeClr val="accent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" tIns="9000" rIns="9000" bIns="9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1" u="none" strike="noStrike">
              <a:solidFill>
                <a:srgbClr val="000000"/>
              </a:solidFill>
              <a:uFillTx/>
              <a:latin typeface="IBM Plex"/>
              <a:ea typeface="DejaVu Sans" panose="020B060303080402020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881755" y="-41564"/>
            <a:ext cx="65184" cy="57121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9076459" y="-41564"/>
            <a:ext cx="805296" cy="57121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6200" y="226080"/>
            <a:ext cx="8935075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>
                <a:latin typeface="IBM Plex Sans" panose="020B0503050203000203" charset="0"/>
                <a:cs typeface="IBM Plex Sans" panose="020B0503050203000203" charset="0"/>
              </a:defRPr>
            </a:lvl1pPr>
          </a:lstStyle>
          <a:p>
            <a:pPr indent="0" algn="ctr">
              <a:buNone/>
            </a:pPr>
            <a:endParaRPr lang="en-US" sz="4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idx="10"/>
          </p:nvPr>
        </p:nvSpPr>
        <p:spPr>
          <a:xfrm>
            <a:off x="76200" y="1326599"/>
            <a:ext cx="8935076" cy="364025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indent="0">
              <a:spcBef>
                <a:spcPts val="1415"/>
              </a:spcBef>
              <a:buNone/>
            </a:pPr>
            <a:endParaRPr lang="en-US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5" name="TextBox 7"/>
          <p:cNvSpPr/>
          <p:nvPr userDrawn="1"/>
        </p:nvSpPr>
        <p:spPr>
          <a:xfrm>
            <a:off x="9209078" y="5108400"/>
            <a:ext cx="527204" cy="4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fld id="{ABB54315-104C-4893-8F78-12C078FE1DCC}" type="slidenum">
              <a:rPr lang="en-US" sz="1200" b="1" i="1" u="none" strike="noStrike" smtClean="0">
                <a:solidFill>
                  <a:schemeClr val="accent2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‹#›</a:t>
            </a:fld>
            <a:r>
              <a:rPr lang="en-US" sz="1200" b="1" i="1" u="none" strike="noStrike" dirty="0">
                <a:solidFill>
                  <a:schemeClr val="accent2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 / 22</a:t>
            </a:r>
            <a:endParaRPr lang="en-US" sz="1200" b="0" u="none" strike="noStrike" dirty="0">
              <a:solidFill>
                <a:schemeClr val="accent2">
                  <a:lumMod val="20000"/>
                  <a:lumOff val="80000"/>
                </a:schemeClr>
              </a:solidFill>
              <a:uFillTx/>
              <a:latin typeface="IBM Plex Sans" panose="020B0503050203000203" charset="0"/>
              <a:cs typeface="IBM Plex Sans" panose="020B0503050203000203" charset="0"/>
            </a:endParaRPr>
          </a:p>
        </p:txBody>
      </p:sp>
      <p:sp>
        <p:nvSpPr>
          <p:cNvPr id="6" name="Rectangle: Rounded Corners 5"/>
          <p:cNvSpPr/>
          <p:nvPr userDrawn="1"/>
        </p:nvSpPr>
        <p:spPr>
          <a:xfrm>
            <a:off x="9131400" y="5126400"/>
            <a:ext cx="682920" cy="409320"/>
          </a:xfrm>
          <a:prstGeom prst="roundRect">
            <a:avLst>
              <a:gd name="adj" fmla="val 16667"/>
            </a:avLst>
          </a:prstGeom>
          <a:noFill/>
          <a:ln w="18360">
            <a:solidFill>
              <a:schemeClr val="accent2">
                <a:lumMod val="20000"/>
                <a:lumOff val="80000"/>
              </a:schemeClr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" tIns="9000" rIns="9000" bIns="9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uFillTx/>
              <a:latin typeface="IBM Plex"/>
              <a:ea typeface="DejaVu Sans" panose="020B060303080402020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9881755" y="-41564"/>
            <a:ext cx="65184" cy="57121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33686" y="226080"/>
            <a:ext cx="8877589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>
                <a:latin typeface="IBM Plex Sans" panose="020B0503050203000203" charset="0"/>
                <a:cs typeface="IBM Plex Sans" panose="020B0503050203000203" charset="0"/>
              </a:defRPr>
            </a:lvl1pPr>
          </a:lstStyle>
          <a:p>
            <a:pPr indent="0" algn="ctr">
              <a:buNone/>
            </a:pPr>
            <a:endParaRPr lang="en-US" sz="4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33686" y="1326599"/>
            <a:ext cx="8877589" cy="364025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9076459" y="-41564"/>
            <a:ext cx="805296" cy="57121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7"/>
          <p:cNvSpPr/>
          <p:nvPr userDrawn="1"/>
        </p:nvSpPr>
        <p:spPr>
          <a:xfrm>
            <a:off x="9209078" y="5108400"/>
            <a:ext cx="527204" cy="4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fld id="{ABB54315-104C-4893-8F78-12C078FE1DCC}" type="slidenum">
              <a:rPr lang="en-US" sz="1200" b="1" i="1" u="none" strike="noStrike" smtClean="0">
                <a:solidFill>
                  <a:schemeClr val="accent3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‹#›</a:t>
            </a:fld>
            <a:r>
              <a:rPr lang="en-US" sz="1200" b="1" i="1" u="none" strike="noStrike" dirty="0">
                <a:solidFill>
                  <a:schemeClr val="accent3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 / 22</a:t>
            </a:r>
            <a:endParaRPr lang="en-US" sz="1200" b="1" u="none" strike="noStrike" dirty="0">
              <a:solidFill>
                <a:schemeClr val="accent3">
                  <a:lumMod val="20000"/>
                  <a:lumOff val="80000"/>
                </a:schemeClr>
              </a:solidFill>
              <a:uFillTx/>
              <a:latin typeface="IBM Plex Sans" panose="020B0503050203000203" charset="0"/>
              <a:cs typeface="IBM Plex Sans" panose="020B0503050203000203" charset="0"/>
            </a:endParaRPr>
          </a:p>
        </p:txBody>
      </p:sp>
      <p:sp>
        <p:nvSpPr>
          <p:cNvPr id="4" name="Rectangle: Rounded Corners 3"/>
          <p:cNvSpPr/>
          <p:nvPr userDrawn="1"/>
        </p:nvSpPr>
        <p:spPr>
          <a:xfrm>
            <a:off x="9131400" y="5126400"/>
            <a:ext cx="682920" cy="409320"/>
          </a:xfrm>
          <a:prstGeom prst="roundRect">
            <a:avLst>
              <a:gd name="adj" fmla="val 16667"/>
            </a:avLst>
          </a:prstGeom>
          <a:noFill/>
          <a:ln w="18360">
            <a:solidFill>
              <a:schemeClr val="accent3">
                <a:lumMod val="20000"/>
                <a:lumOff val="80000"/>
              </a:schemeClr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" tIns="9000" rIns="9000" bIns="9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uFillTx/>
              <a:latin typeface="IBM Plex"/>
              <a:ea typeface="DejaVu Sans" panose="020B060303080402020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881755" y="-41564"/>
            <a:ext cx="65184" cy="5712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33686" y="226080"/>
            <a:ext cx="8877589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>
                <a:effectLst/>
                <a:latin typeface="IBM Plex Sans" panose="020B0503050203000203" charset="0"/>
                <a:cs typeface="IBM Plex Sans" panose="020B0503050203000203" charset="0"/>
              </a:defRPr>
            </a:lvl1pPr>
          </a:lstStyle>
          <a:p>
            <a:pPr indent="0" algn="ctr">
              <a:buNone/>
            </a:pPr>
            <a:endParaRPr lang="en-US" sz="4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33686" y="1326599"/>
            <a:ext cx="8877589" cy="364025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9076459" y="-41564"/>
            <a:ext cx="805296" cy="571211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7"/>
          <p:cNvSpPr/>
          <p:nvPr userDrawn="1"/>
        </p:nvSpPr>
        <p:spPr>
          <a:xfrm>
            <a:off x="9209078" y="5108400"/>
            <a:ext cx="527204" cy="4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fld id="{ABB54315-104C-4893-8F78-12C078FE1DCC}" type="slidenum">
              <a:rPr lang="en-US" sz="1200" b="1" i="1" u="none" strike="noStrike" smtClean="0">
                <a:solidFill>
                  <a:schemeClr val="accent4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‹#›</a:t>
            </a:fld>
            <a:r>
              <a:rPr lang="en-US" sz="1200" b="1" i="1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 / 22</a:t>
            </a:r>
            <a:endParaRPr lang="en-US" sz="1200" b="0" u="none" strike="noStrike" dirty="0">
              <a:solidFill>
                <a:schemeClr val="accent4">
                  <a:lumMod val="20000"/>
                  <a:lumOff val="80000"/>
                </a:schemeClr>
              </a:solidFill>
              <a:uFillTx/>
              <a:latin typeface="IBM Plex Sans" panose="020B0503050203000203" charset="0"/>
              <a:cs typeface="IBM Plex Sans" panose="020B0503050203000203" charset="0"/>
            </a:endParaRPr>
          </a:p>
        </p:txBody>
      </p:sp>
      <p:sp>
        <p:nvSpPr>
          <p:cNvPr id="4" name="Rectangle: Rounded Corners 3"/>
          <p:cNvSpPr/>
          <p:nvPr userDrawn="1"/>
        </p:nvSpPr>
        <p:spPr>
          <a:xfrm>
            <a:off x="9131400" y="5126400"/>
            <a:ext cx="682920" cy="409320"/>
          </a:xfrm>
          <a:prstGeom prst="roundRect">
            <a:avLst>
              <a:gd name="adj" fmla="val 16667"/>
            </a:avLst>
          </a:prstGeom>
          <a:noFill/>
          <a:ln w="18360">
            <a:solidFill>
              <a:schemeClr val="accent4">
                <a:lumMod val="20000"/>
                <a:lumOff val="80000"/>
              </a:schemeClr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" tIns="9000" rIns="9000" bIns="9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uFillTx/>
              <a:latin typeface="IBM Plex"/>
              <a:ea typeface="DejaVu Sans" panose="020B060303080402020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881755" y="-41564"/>
            <a:ext cx="65184" cy="57121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>
                <a:latin typeface="IBM Plex"/>
              </a:defRPr>
            </a:lvl1pPr>
          </a:lstStyle>
          <a:p>
            <a:pPr indent="0" algn="ctr">
              <a:buNone/>
            </a:pPr>
            <a:endParaRPr lang="en-US" sz="4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0" y="0"/>
            <a:ext cx="10080000" cy="56678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0" u="none" strike="noStrike" dirty="0">
              <a:solidFill>
                <a:srgbClr val="FFFFFF"/>
              </a:solidFill>
              <a:uFillTx/>
              <a:latin typeface="IBM Plex"/>
              <a:ea typeface="DejaVu Sans" panose="020B0603030804020204"/>
            </a:endParaRPr>
          </a:p>
        </p:txBody>
      </p:sp>
      <p:sp>
        <p:nvSpPr>
          <p:cNvPr id="2" name="TextBox 7"/>
          <p:cNvSpPr/>
          <p:nvPr/>
        </p:nvSpPr>
        <p:spPr>
          <a:xfrm>
            <a:off x="9209078" y="5108400"/>
            <a:ext cx="527204" cy="4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fld id="{ABB54315-104C-4893-8F78-12C078FE1DCC}" type="slidenum">
              <a:rPr lang="en-US" sz="1200" b="1" i="1" u="none" strike="noStrike">
                <a:solidFill>
                  <a:srgbClr val="90A4AE"/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‹#›</a:t>
            </a:fld>
            <a:r>
              <a:rPr lang="en-US" sz="1200" b="1" i="1" u="none" strike="noStrike" dirty="0">
                <a:solidFill>
                  <a:srgbClr val="90A4AE"/>
                </a:solidFill>
                <a:uFillTx/>
                <a:latin typeface="IBM Plex Sans" panose="020B0503050203000203" charset="0"/>
                <a:ea typeface="DejaVu Sans" panose="020B0603030804020204"/>
                <a:cs typeface="IBM Plex Sans" panose="020B0503050203000203" charset="0"/>
              </a:rPr>
              <a:t> / 22</a:t>
            </a:r>
            <a:endParaRPr lang="en-US" sz="1200" b="0" u="none" strike="noStrike" dirty="0">
              <a:solidFill>
                <a:srgbClr val="000000"/>
              </a:solidFill>
              <a:uFillTx/>
              <a:latin typeface="IBM Plex Sans" panose="020B0503050203000203" charset="0"/>
              <a:cs typeface="IBM Plex Sans" panose="020B0503050203000203" charset="0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Seventh Outline Level</a:t>
            </a: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Seventh Outline Level</a:t>
            </a:r>
          </a:p>
        </p:txBody>
      </p:sp>
      <p:sp>
        <p:nvSpPr>
          <p:cNvPr id="7" name="Rectangle: Rounded Corners 5"/>
          <p:cNvSpPr/>
          <p:nvPr/>
        </p:nvSpPr>
        <p:spPr>
          <a:xfrm>
            <a:off x="9131400" y="5126400"/>
            <a:ext cx="682920" cy="409320"/>
          </a:xfrm>
          <a:prstGeom prst="roundRect">
            <a:avLst>
              <a:gd name="adj" fmla="val 16667"/>
            </a:avLst>
          </a:prstGeom>
          <a:noFill/>
          <a:ln w="18360">
            <a:solidFill>
              <a:srgbClr val="90A4AE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" tIns="9000" rIns="9000" bIns="9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uFillTx/>
              <a:latin typeface="IBM Plex"/>
              <a:ea typeface="DejaVu Sans" panose="020B0603030804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IBM Plex Sans" panose="020B0503050203000203" charset="0"/>
          <a:ea typeface="+mj-ea"/>
          <a:cs typeface="IBM Plex Sans" panose="020B0503050203000203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BM Plex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BM Plex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BM Plex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4"/>
          <p:cNvSpPr/>
          <p:nvPr/>
        </p:nvSpPr>
        <p:spPr>
          <a:xfrm>
            <a:off x="2309040" y="0"/>
            <a:ext cx="8782560" cy="5667480"/>
          </a:xfrm>
          <a:prstGeom prst="roundRect">
            <a:avLst>
              <a:gd name="adj" fmla="val 6297"/>
            </a:avLst>
          </a:prstGeom>
          <a:solidFill>
            <a:srgbClr val="EE5396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ptos"/>
              <a:ea typeface="DejaVu Sans" panose="020B0603030804020204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749320" y="384120"/>
            <a:ext cx="6827400" cy="18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0"/>
              </a:spcBef>
              <a:spcAft>
                <a:spcPts val="990"/>
              </a:spcAft>
              <a:buNone/>
              <a:tabLst>
                <a:tab pos="0" algn="l"/>
              </a:tabLst>
            </a:pPr>
            <a:r>
              <a:rPr lang="en-US" altLang="en-GB" sz="4400" b="1" u="none" strike="noStrike" dirty="0">
                <a:solidFill>
                  <a:srgbClr val="F2F2F2"/>
                </a:solidFill>
                <a:uFillTx/>
                <a:latin typeface="IBM Plex Sans" panose="020B0503050203000203"/>
                <a:ea typeface="DejaVu Sans" panose="020B0603030804020204"/>
              </a:rPr>
              <a:t>Shaping Sounds: Design of a Diode-Ladder Voltage Controlled Filter</a:t>
            </a:r>
          </a:p>
        </p:txBody>
      </p:sp>
      <p:sp>
        <p:nvSpPr>
          <p:cNvPr id="71" name="PlaceHolder 2"/>
          <p:cNvSpPr/>
          <p:nvPr/>
        </p:nvSpPr>
        <p:spPr>
          <a:xfrm>
            <a:off x="2677320" y="236811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1600" b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Grant Saggars¹ Moritz Klein²</a:t>
            </a:r>
          </a:p>
        </p:txBody>
      </p:sp>
      <p:sp>
        <p:nvSpPr>
          <p:cNvPr id="72" name="PlaceHolder 2"/>
          <p:cNvSpPr/>
          <p:nvPr/>
        </p:nvSpPr>
        <p:spPr>
          <a:xfrm>
            <a:off x="2749320" y="474948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800" b="0" i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¹Department of Physics and Astronomy, University of Kansas, ²The Internet</a:t>
            </a:r>
            <a:endParaRPr lang="en-US" sz="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Fully Resonant Low Pass</a:t>
            </a:r>
          </a:p>
        </p:txBody>
      </p:sp>
      <p:pic>
        <p:nvPicPr>
          <p:cNvPr id="6" name="Picture 5" descr="fully resonant LP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71" y="1404146"/>
            <a:ext cx="7655048" cy="276784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0"/>
          </p:nvPr>
        </p:nvSpPr>
        <p:spPr>
          <a:xfrm>
            <a:off x="1619750" y="4404340"/>
            <a:ext cx="5850255" cy="10401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Not quite the circuit we end up with, but this is very close...</a:t>
            </a:r>
          </a:p>
        </p:txBody>
      </p:sp>
      <p:sp>
        <p:nvSpPr>
          <p:cNvPr id="5" name="Rectangles 14">
            <a:extLst>
              <a:ext uri="{FF2B5EF4-FFF2-40B4-BE49-F238E27FC236}">
                <a16:creationId xmlns:a16="http://schemas.microsoft.com/office/drawing/2014/main" id="{CC828C4C-6F0B-4FA8-BD69-4BA4078BF740}"/>
              </a:ext>
            </a:extLst>
          </p:cNvPr>
          <p:cNvSpPr/>
          <p:nvPr/>
        </p:nvSpPr>
        <p:spPr>
          <a:xfrm>
            <a:off x="-821707" y="-55880"/>
            <a:ext cx="11429365" cy="595566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89DE2-2372-083A-5C63-B917ED88D8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790" r="32912"/>
          <a:stretch/>
        </p:blipFill>
        <p:spPr>
          <a:xfrm>
            <a:off x="929639" y="1765044"/>
            <a:ext cx="7807401" cy="2171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Diodes as Voltage Controlled Resistors</a:t>
            </a:r>
            <a:endParaRPr lang="en-US" dirty="0"/>
          </a:p>
        </p:txBody>
      </p:sp>
      <p:pic>
        <p:nvPicPr>
          <p:cNvPr id="6" name="Picture 5" descr="voltage_controlled_resistors"/>
          <p:cNvPicPr>
            <a:picLocks noChangeAspect="1"/>
          </p:cNvPicPr>
          <p:nvPr/>
        </p:nvPicPr>
        <p:blipFill>
          <a:blip r:embed="rId3"/>
          <a:srcRect r="66692" b="7882"/>
          <a:stretch/>
        </p:blipFill>
        <p:spPr>
          <a:xfrm>
            <a:off x="924289" y="1794239"/>
            <a:ext cx="2062388" cy="2621438"/>
          </a:xfrm>
          <a:prstGeom prst="rect">
            <a:avLst/>
          </a:prstGeom>
        </p:spPr>
      </p:pic>
      <p:pic>
        <p:nvPicPr>
          <p:cNvPr id="3" name="Picture 2" descr="voltage_controlled_resistors">
            <a:extLst>
              <a:ext uri="{FF2B5EF4-FFF2-40B4-BE49-F238E27FC236}">
                <a16:creationId xmlns:a16="http://schemas.microsoft.com/office/drawing/2014/main" id="{262CE58F-1220-099A-15A4-71EC7F92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953" r="33739" b="7882"/>
          <a:stretch/>
        </p:blipFill>
        <p:spPr>
          <a:xfrm>
            <a:off x="3841283" y="2103121"/>
            <a:ext cx="1865930" cy="2371724"/>
          </a:xfrm>
          <a:prstGeom prst="rect">
            <a:avLst/>
          </a:prstGeom>
        </p:spPr>
      </p:pic>
      <p:pic>
        <p:nvPicPr>
          <p:cNvPr id="4" name="Picture 3" descr="voltage_controlled_resistors">
            <a:extLst>
              <a:ext uri="{FF2B5EF4-FFF2-40B4-BE49-F238E27FC236}">
                <a16:creationId xmlns:a16="http://schemas.microsoft.com/office/drawing/2014/main" id="{C0327D2F-7B66-FF87-7C92-F55724B8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838" r="-1146" b="7882"/>
          <a:stretch/>
        </p:blipFill>
        <p:spPr>
          <a:xfrm>
            <a:off x="6797843" y="2103120"/>
            <a:ext cx="1865930" cy="2371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Multi-Pole Diode Ladder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29020" y="2151380"/>
            <a:ext cx="0" cy="160782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868160" y="2611755"/>
            <a:ext cx="0" cy="160782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quare_wav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75" y="1986915"/>
            <a:ext cx="3593465" cy="23495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2595245" y="3153410"/>
            <a:ext cx="2070100" cy="762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3149600" y="2675255"/>
            <a:ext cx="105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“Sees”</a:t>
            </a:r>
          </a:p>
        </p:txBody>
      </p:sp>
      <p:pic>
        <p:nvPicPr>
          <p:cNvPr id="27" name="Picture 26" descr="multi_pole_diode_ladd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5" y="1332865"/>
            <a:ext cx="1989455" cy="3759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Stage and Driver</a:t>
            </a:r>
          </a:p>
        </p:txBody>
      </p:sp>
      <p:pic>
        <p:nvPicPr>
          <p:cNvPr id="5" name="Picture 4" descr="input_st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15" y="1327150"/>
            <a:ext cx="6659880" cy="38468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Resonance</a:t>
            </a:r>
          </a:p>
        </p:txBody>
      </p:sp>
      <p:pic>
        <p:nvPicPr>
          <p:cNvPr id="8" name="Picture 7" descr="resona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830" y="226060"/>
            <a:ext cx="3262630" cy="487934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5375275" y="3210560"/>
            <a:ext cx="1215390" cy="18364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Diode Ladder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0"/>
          </p:nvPr>
        </p:nvSpPr>
        <p:spPr>
          <a:xfrm>
            <a:off x="76200" y="1326515"/>
            <a:ext cx="4850765" cy="3640455"/>
          </a:xfrm>
        </p:spPr>
        <p:txBody>
          <a:bodyPr/>
          <a:lstStyle/>
          <a:p>
            <a:r>
              <a:rPr lang="en-US" dirty="0"/>
              <a:t>Same as the fully resonant LPF, just with some mystery diodes</a:t>
            </a:r>
          </a:p>
          <a:p>
            <a:r>
              <a:rPr lang="en-US" dirty="0"/>
              <a:t>Resonance goes into caps on diode ladder, giving the whole signal VC</a:t>
            </a:r>
          </a:p>
          <a:p>
            <a:r>
              <a:rPr lang="en-US" dirty="0"/>
              <a:t>Used in certain KORG synthesizers!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Stage (Multiplier and AC Coupling)</a:t>
            </a:r>
          </a:p>
        </p:txBody>
      </p:sp>
      <p:pic>
        <p:nvPicPr>
          <p:cNvPr id="6" name="Picture 5" descr="output_st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35" y="1765935"/>
            <a:ext cx="5480050" cy="2926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Mess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06245" y="1171575"/>
            <a:ext cx="5674995" cy="425704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0386285" y="0"/>
            <a:ext cx="11075035" cy="56711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/>
          <p:cNvSpPr txBox="1"/>
          <p:nvPr/>
        </p:nvSpPr>
        <p:spPr>
          <a:xfrm>
            <a:off x="11485007" y="-86677"/>
            <a:ext cx="8877589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Simulation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Mess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1706245" y="1171575"/>
            <a:ext cx="5674995" cy="4257040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-312420" y="-55880"/>
            <a:ext cx="11429365" cy="595566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-1895475" y="-86677"/>
            <a:ext cx="13931900" cy="59864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Desktop_2025.05.07_-_15.51.30.01_-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contrast="-10000"/>
          </a:blip>
          <a:stretch>
            <a:fillRect/>
          </a:stretch>
        </p:blipFill>
        <p:spPr>
          <a:xfrm>
            <a:off x="0" y="927100"/>
            <a:ext cx="10080625" cy="381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3"/>
          <p:cNvSpPr txBox="1"/>
          <p:nvPr/>
        </p:nvSpPr>
        <p:spPr>
          <a:xfrm>
            <a:off x="76200" y="-86677"/>
            <a:ext cx="8877589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Simulation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Mess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706245" y="1171575"/>
            <a:ext cx="5674995" cy="4257040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-821707" y="-55880"/>
            <a:ext cx="11429365" cy="595566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52103" y="0"/>
            <a:ext cx="11075035" cy="567118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/>
        </p:nvSpPr>
        <p:spPr>
          <a:xfrm>
            <a:off x="1213913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IBM Plex Sans" panose="020B0503050203000203" charset="0"/>
              </a:rPr>
              <a:t>Characterization</a:t>
            </a:r>
          </a:p>
        </p:txBody>
      </p:sp>
      <p:pic>
        <p:nvPicPr>
          <p:cNvPr id="2" name="Picture 1" descr="diode_ladder">
            <a:extLst>
              <a:ext uri="{FF2B5EF4-FFF2-40B4-BE49-F238E27FC236}">
                <a16:creationId xmlns:a16="http://schemas.microsoft.com/office/drawing/2014/main" id="{AE97AFF6-A329-D8E1-F2EA-E07D9683E9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3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979" y="940435"/>
            <a:ext cx="8298180" cy="4237355"/>
          </a:xfrm>
          <a:prstGeom prst="rect">
            <a:avLst/>
          </a:prstGeom>
          <a:effectLst>
            <a:innerShdw blurRad="508000" dist="2171700" dir="13500000">
              <a:schemeClr val="bg1"/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Characterization: F1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2667000" y="1717675"/>
            <a:ext cx="3810000" cy="2857500"/>
          </a:xfrm>
          <a:prstGeom prst="rect">
            <a:avLst/>
          </a:prstGeom>
        </p:spPr>
      </p:pic>
      <p:sp>
        <p:nvSpPr>
          <p:cNvPr id="4" name="Rounded Rectangle 9"/>
          <p:cNvSpPr/>
          <p:nvPr/>
        </p:nvSpPr>
        <p:spPr>
          <a:xfrm>
            <a:off x="11667972" y="0"/>
            <a:ext cx="11075035" cy="567118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3"/>
          <p:cNvSpPr>
            <a:spLocks noGrp="1"/>
          </p:cNvSpPr>
          <p:nvPr/>
        </p:nvSpPr>
        <p:spPr>
          <a:xfrm>
            <a:off x="12429782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IBM Plex Sans" panose="020B0503050203000203" charset="0"/>
              </a:rPr>
              <a:t>Characterization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ounded Rectangle 4"/>
          <p:cNvSpPr/>
          <p:nvPr/>
        </p:nvSpPr>
        <p:spPr>
          <a:xfrm>
            <a:off x="1104840" y="1460520"/>
            <a:ext cx="7695360" cy="3390120"/>
          </a:xfrm>
          <a:prstGeom prst="roundRect">
            <a:avLst>
              <a:gd name="adj" fmla="val 8683"/>
            </a:avLst>
          </a:prstGeom>
          <a:solidFill>
            <a:schemeClr val="bg1"/>
          </a:solidFill>
          <a:ln w="38100">
            <a:solidFill>
              <a:srgbClr val="D0D0D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 panose="020B0604020202020204"/>
              <a:ea typeface="DejaVu Sans" panose="020B0603030804020204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altLang="en-GB" dirty="0">
                <a:solidFill>
                  <a:schemeClr val="dk1"/>
                </a:solidFill>
                <a:latin typeface="IBM Plex Sans" panose="020B0503050203000203" charset="0"/>
              </a:rPr>
              <a:t>Topics to Cover</a:t>
            </a:r>
            <a:endParaRPr lang="en-US" altLang="en-GB" sz="4400" b="0" u="none" strike="noStrike" dirty="0">
              <a:solidFill>
                <a:schemeClr val="dk1"/>
              </a:solidFill>
              <a:uFillTx/>
              <a:latin typeface="IBM Plex Sans" panose="020B0503050203000203" charset="0"/>
            </a:endParaRPr>
          </a:p>
        </p:txBody>
      </p:sp>
      <p:sp>
        <p:nvSpPr>
          <p:cNvPr id="110" name="TextBox 3"/>
          <p:cNvSpPr/>
          <p:nvPr/>
        </p:nvSpPr>
        <p:spPr>
          <a:xfrm>
            <a:off x="1396538" y="1903680"/>
            <a:ext cx="7137262" cy="32893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514350" indent="-51435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 of a VCF</a:t>
            </a:r>
          </a:p>
          <a:p>
            <a:pPr marL="514350" indent="-51435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Theory: Resonance</a:t>
            </a:r>
          </a:p>
          <a:p>
            <a:pPr marL="514350" indent="-51435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Theory: diodes as voltage-controlled resistors</a:t>
            </a:r>
          </a:p>
          <a:p>
            <a:pPr marL="514350" indent="-51435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Characterization</a:t>
            </a:r>
          </a:p>
          <a:p>
            <a:pPr marL="514350" indent="-514350" defTabSz="914400">
              <a:lnSpc>
                <a:spcPct val="100000"/>
              </a:lnSpc>
              <a:spcAft>
                <a:spcPts val="1200"/>
              </a:spcAft>
              <a:buFont typeface="+mj-lt"/>
              <a:buAutoNum type="arabicPeriod"/>
            </a:pPr>
            <a:endParaRPr lang="en-US" sz="2800" b="0" u="none" strike="noStrike" dirty="0">
              <a:solidFill>
                <a:srgbClr val="000000"/>
              </a:solidFill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Rectangle 1"/>
          <p:cNvSpPr/>
          <p:nvPr/>
        </p:nvSpPr>
        <p:spPr>
          <a:xfrm>
            <a:off x="1104840" y="1352160"/>
            <a:ext cx="7695360" cy="323640"/>
          </a:xfrm>
          <a:prstGeom prst="rect">
            <a:avLst/>
          </a:prstGeom>
          <a:solidFill>
            <a:srgbClr val="EE5396"/>
          </a:solidFill>
          <a:ln w="38100" cap="rnd">
            <a:solidFill>
              <a:srgbClr val="EE5396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rial" panose="020B0604020202020204"/>
              <a:ea typeface="DejaVu Sans" panose="020B0603030804020204"/>
            </a:endParaRPr>
          </a:p>
        </p:txBody>
      </p:sp>
      <p:sp>
        <p:nvSpPr>
          <p:cNvPr id="6" name="Rectangle: Rounded Corners 4"/>
          <p:cNvSpPr/>
          <p:nvPr/>
        </p:nvSpPr>
        <p:spPr>
          <a:xfrm>
            <a:off x="10467520" y="0"/>
            <a:ext cx="8782560" cy="5667480"/>
          </a:xfrm>
          <a:prstGeom prst="roundRect">
            <a:avLst>
              <a:gd name="adj" fmla="val 6297"/>
            </a:avLst>
          </a:prstGeom>
          <a:solidFill>
            <a:srgbClr val="EE5396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ptos"/>
              <a:ea typeface="DejaVu Sans" panose="020B0603030804020204"/>
            </a:endParaRPr>
          </a:p>
        </p:txBody>
      </p:sp>
      <p:sp>
        <p:nvSpPr>
          <p:cNvPr id="7" name="PlaceHolder 1"/>
          <p:cNvSpPr txBox="1"/>
          <p:nvPr/>
        </p:nvSpPr>
        <p:spPr>
          <a:xfrm>
            <a:off x="10907800" y="384120"/>
            <a:ext cx="6827400" cy="18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"/>
                <a:ea typeface="+mj-ea"/>
                <a:cs typeface="IBM Plex Sans" panose="020B0503050203000203" charset="0"/>
              </a:defRPr>
            </a:lvl1pPr>
          </a:lstStyle>
          <a:p>
            <a:pPr>
              <a:spcBef>
                <a:spcPts val="1190"/>
              </a:spcBef>
              <a:spcAft>
                <a:spcPts val="990"/>
              </a:spcAft>
              <a:tabLst>
                <a:tab pos="0" algn="l"/>
              </a:tabLst>
            </a:pPr>
            <a:r>
              <a:rPr lang="en-US" altLang="en-GB" sz="4400">
                <a:solidFill>
                  <a:srgbClr val="F2F2F2"/>
                </a:solidFill>
                <a:latin typeface="IBM Plex Sans" panose="020B0503050203000203"/>
                <a:ea typeface="DejaVu Sans" panose="020B0603030804020204"/>
              </a:rPr>
              <a:t>Shaping Sounds: Design of a Diode-Ladder Voltage Controlled Filter</a:t>
            </a:r>
            <a:endParaRPr lang="en-US" altLang="en-GB" sz="4400" dirty="0">
              <a:solidFill>
                <a:srgbClr val="F2F2F2"/>
              </a:solidFill>
              <a:latin typeface="IBM Plex Sans" panose="020B0503050203000203"/>
              <a:ea typeface="DejaVu Sans" panose="020B0603030804020204"/>
            </a:endParaRPr>
          </a:p>
        </p:txBody>
      </p:sp>
      <p:sp>
        <p:nvSpPr>
          <p:cNvPr id="8" name="PlaceHolder 2"/>
          <p:cNvSpPr/>
          <p:nvPr/>
        </p:nvSpPr>
        <p:spPr>
          <a:xfrm>
            <a:off x="10835800" y="236811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1600" b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Grant Saggars¹ Moritz Klein²</a:t>
            </a:r>
          </a:p>
        </p:txBody>
      </p:sp>
      <p:sp>
        <p:nvSpPr>
          <p:cNvPr id="9" name="PlaceHolder 2"/>
          <p:cNvSpPr/>
          <p:nvPr/>
        </p:nvSpPr>
        <p:spPr>
          <a:xfrm>
            <a:off x="10907800" y="474948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800" b="0" i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¹Department of Physics and Astronomy, University of Kansas, ²The Internet</a:t>
            </a:r>
            <a:endParaRPr lang="en-US" sz="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Characterization: F3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2667000" y="1717675"/>
            <a:ext cx="3810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Characterization: Shifting Voltages (O2, O3)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4829175" y="1717675"/>
            <a:ext cx="3810000" cy="2857500"/>
          </a:xfrm>
          <a:prstGeom prst="rect">
            <a:avLst/>
          </a:prstGeom>
        </p:spPr>
      </p:pic>
      <p:pic>
        <p:nvPicPr>
          <p:cNvPr id="15" name="Picture 14" descr="square_wav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" y="1986915"/>
            <a:ext cx="3593465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Characterization: O3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2667000" y="1717675"/>
            <a:ext cx="3810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Characterization: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2667000" y="1717675"/>
            <a:ext cx="3810000" cy="2857500"/>
          </a:xfrm>
          <a:prstGeom prst="rect">
            <a:avLst/>
          </a:prstGeom>
        </p:spPr>
      </p:pic>
      <p:sp>
        <p:nvSpPr>
          <p:cNvPr id="2" name="Rectangle: Rounded Corners 4"/>
          <p:cNvSpPr/>
          <p:nvPr/>
        </p:nvSpPr>
        <p:spPr>
          <a:xfrm>
            <a:off x="10416720" y="0"/>
            <a:ext cx="8782560" cy="5667480"/>
          </a:xfrm>
          <a:prstGeom prst="roundRect">
            <a:avLst>
              <a:gd name="adj" fmla="val 6297"/>
            </a:avLst>
          </a:prstGeom>
          <a:solidFill>
            <a:srgbClr val="EE5396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ptos"/>
              <a:ea typeface="DejaVu Sans" panose="020B0603030804020204"/>
            </a:endParaRPr>
          </a:p>
        </p:txBody>
      </p:sp>
      <p:sp>
        <p:nvSpPr>
          <p:cNvPr id="3" name="PlaceHolder 1"/>
          <p:cNvSpPr txBox="1"/>
          <p:nvPr/>
        </p:nvSpPr>
        <p:spPr>
          <a:xfrm>
            <a:off x="10857000" y="384120"/>
            <a:ext cx="6827400" cy="18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pPr>
              <a:spcBef>
                <a:spcPts val="1190"/>
              </a:spcBef>
              <a:spcAft>
                <a:spcPts val="990"/>
              </a:spcAft>
              <a:tabLst>
                <a:tab pos="0" algn="l"/>
              </a:tabLst>
            </a:pPr>
            <a:r>
              <a:rPr lang="en-US" altLang="en-GB" sz="4400">
                <a:solidFill>
                  <a:srgbClr val="F2F2F2"/>
                </a:solidFill>
                <a:latin typeface="IBM Plex Sans" panose="020B0503050203000203"/>
                <a:ea typeface="DejaVu Sans" panose="020B0603030804020204"/>
              </a:rPr>
              <a:t>Shaping Sounds: Design of a Diode-Ladder Voltage Controlled Filter</a:t>
            </a:r>
            <a:endParaRPr lang="en-US" altLang="en-GB" sz="4400" dirty="0">
              <a:solidFill>
                <a:srgbClr val="F2F2F2"/>
              </a:solidFill>
              <a:latin typeface="IBM Plex Sans" panose="020B0503050203000203"/>
              <a:ea typeface="DejaVu Sans" panose="020B0603030804020204"/>
            </a:endParaRPr>
          </a:p>
        </p:txBody>
      </p:sp>
      <p:sp>
        <p:nvSpPr>
          <p:cNvPr id="6" name="PlaceHolder 2"/>
          <p:cNvSpPr/>
          <p:nvPr/>
        </p:nvSpPr>
        <p:spPr>
          <a:xfrm>
            <a:off x="10785000" y="236811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1600" b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Grant Saggars¹ Moritz Klein²</a:t>
            </a:r>
          </a:p>
        </p:txBody>
      </p:sp>
      <p:sp>
        <p:nvSpPr>
          <p:cNvPr id="7" name="PlaceHolder 2"/>
          <p:cNvSpPr/>
          <p:nvPr/>
        </p:nvSpPr>
        <p:spPr>
          <a:xfrm>
            <a:off x="10857000" y="474948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800" b="0" i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¹Department of Physics and Astronomy, University of Kansas, ²The Internet</a:t>
            </a:r>
            <a:endParaRPr lang="en-US" sz="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4"/>
          <p:cNvSpPr/>
          <p:nvPr/>
        </p:nvSpPr>
        <p:spPr>
          <a:xfrm>
            <a:off x="2309040" y="0"/>
            <a:ext cx="8782560" cy="5667480"/>
          </a:xfrm>
          <a:prstGeom prst="roundRect">
            <a:avLst>
              <a:gd name="adj" fmla="val 6297"/>
            </a:avLst>
          </a:prstGeom>
          <a:solidFill>
            <a:srgbClr val="EE5396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Aptos"/>
              <a:ea typeface="DejaVu Sans" panose="020B0603030804020204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749320" y="384120"/>
            <a:ext cx="6827400" cy="18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0"/>
              </a:spcBef>
              <a:spcAft>
                <a:spcPts val="990"/>
              </a:spcAft>
              <a:buNone/>
              <a:tabLst>
                <a:tab pos="0" algn="l"/>
              </a:tabLst>
            </a:pPr>
            <a:r>
              <a:rPr lang="en-US" altLang="en-GB" sz="4400" b="1" u="none" strike="noStrike" dirty="0">
                <a:solidFill>
                  <a:srgbClr val="F2F2F2"/>
                </a:solidFill>
                <a:uFillTx/>
                <a:latin typeface="IBM Plex Sans" panose="020B0503050203000203"/>
                <a:ea typeface="DejaVu Sans" panose="020B0603030804020204"/>
              </a:rPr>
              <a:t>Shaping Sounds: Design of a Diode-Ladder Voltage Controlled Filter</a:t>
            </a:r>
          </a:p>
        </p:txBody>
      </p:sp>
      <p:sp>
        <p:nvSpPr>
          <p:cNvPr id="71" name="PlaceHolder 2"/>
          <p:cNvSpPr/>
          <p:nvPr/>
        </p:nvSpPr>
        <p:spPr>
          <a:xfrm>
            <a:off x="2677320" y="236811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1600" b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Grant Saggars¹ Moritz Klein²</a:t>
            </a:r>
          </a:p>
        </p:txBody>
      </p:sp>
      <p:sp>
        <p:nvSpPr>
          <p:cNvPr id="72" name="PlaceHolder 2"/>
          <p:cNvSpPr/>
          <p:nvPr/>
        </p:nvSpPr>
        <p:spPr>
          <a:xfrm>
            <a:off x="2749320" y="4749480"/>
            <a:ext cx="682740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 marL="107950" algn="just" defTabSz="914400">
              <a:lnSpc>
                <a:spcPct val="100000"/>
              </a:lnSpc>
              <a:spcBef>
                <a:spcPts val="1415"/>
              </a:spcBef>
            </a:pPr>
            <a:r>
              <a:rPr lang="en-US" sz="800" b="0" i="1" u="none" strike="noStrike" dirty="0">
                <a:solidFill>
                  <a:srgbClr val="F2F2F2"/>
                </a:solidFill>
                <a:uFillTx/>
                <a:latin typeface="Calibri" panose="020F0502020204030204"/>
                <a:ea typeface="DejaVu Sans" panose="020B0603030804020204"/>
              </a:rPr>
              <a:t>¹Department of Physics and Astronomy, University of Kansas, ²The Internet</a:t>
            </a:r>
            <a:endParaRPr lang="en-US" sz="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Supplemental Slides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2093595"/>
            <a:ext cx="5040312" cy="21299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40" y="2093595"/>
            <a:ext cx="3008312" cy="211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Background: Sounds and Signals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85090" y="1628140"/>
            <a:ext cx="6227445" cy="3269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795" y="1627505"/>
            <a:ext cx="2441575" cy="32702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5565" y="5052060"/>
            <a:ext cx="8860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take a lot of ideas from these guys!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Operation of a Synthesizer</a:t>
            </a:r>
          </a:p>
        </p:txBody>
      </p:sp>
      <p:sp>
        <p:nvSpPr>
          <p:cNvPr id="4" name="Rectangles 3"/>
          <p:cNvSpPr/>
          <p:nvPr/>
        </p:nvSpPr>
        <p:spPr>
          <a:xfrm>
            <a:off x="574040" y="1367155"/>
            <a:ext cx="2189480" cy="790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Make a signal</a:t>
            </a:r>
          </a:p>
        </p:txBody>
      </p:sp>
      <p:sp>
        <p:nvSpPr>
          <p:cNvPr id="5" name="Rectangles 4"/>
          <p:cNvSpPr/>
          <p:nvPr/>
        </p:nvSpPr>
        <p:spPr>
          <a:xfrm>
            <a:off x="3416935" y="1367155"/>
            <a:ext cx="2189480" cy="790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“Shape” a signal</a:t>
            </a:r>
          </a:p>
        </p:txBody>
      </p:sp>
      <p:sp>
        <p:nvSpPr>
          <p:cNvPr id="6" name="Rectangles 5"/>
          <p:cNvSpPr/>
          <p:nvPr/>
        </p:nvSpPr>
        <p:spPr>
          <a:xfrm>
            <a:off x="6318885" y="1367155"/>
            <a:ext cx="2189480" cy="790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Output the sound</a:t>
            </a:r>
          </a:p>
        </p:txBody>
      </p:sp>
      <p:sp>
        <p:nvSpPr>
          <p:cNvPr id="7" name="Rectangles 6"/>
          <p:cNvSpPr/>
          <p:nvPr/>
        </p:nvSpPr>
        <p:spPr>
          <a:xfrm>
            <a:off x="3416300" y="2157730"/>
            <a:ext cx="2190115" cy="3202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200000"/>
              </a:lnSpc>
            </a:pPr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Filters!</a:t>
            </a:r>
          </a:p>
        </p:txBody>
      </p:sp>
      <p:sp>
        <p:nvSpPr>
          <p:cNvPr id="8" name="Rectangles 7"/>
          <p:cNvSpPr/>
          <p:nvPr/>
        </p:nvSpPr>
        <p:spPr>
          <a:xfrm>
            <a:off x="6318885" y="2157730"/>
            <a:ext cx="2190115" cy="320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90000"/>
              </a:lnSpc>
            </a:pPr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Speakers!</a:t>
            </a:r>
          </a:p>
        </p:txBody>
      </p:sp>
      <p:sp>
        <p:nvSpPr>
          <p:cNvPr id="9" name="Rectangles 8"/>
          <p:cNvSpPr/>
          <p:nvPr/>
        </p:nvSpPr>
        <p:spPr>
          <a:xfrm>
            <a:off x="561340" y="2157730"/>
            <a:ext cx="2190115" cy="320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70000"/>
              </a:lnSpc>
            </a:pPr>
            <a:r>
              <a:rPr lang="en-US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Generators!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0" y="3798570"/>
            <a:ext cx="1894840" cy="1421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" y="3648075"/>
            <a:ext cx="1828800" cy="1578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020" y="3661410"/>
            <a:ext cx="1558290" cy="1558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961390" y="1326515"/>
            <a:ext cx="7174230" cy="3640455"/>
          </a:xfrm>
        </p:spPr>
        <p:txBody>
          <a:bodyPr anchor="ctr" anchorCtr="0"/>
          <a:lstStyle/>
          <a:p>
            <a:pPr algn="ctr">
              <a:lnSpc>
                <a:spcPct val="90000"/>
              </a:lnSpc>
            </a:pPr>
            <a:r>
              <a:rPr lang="en-US" b="1" dirty="0"/>
              <a:t>Voltage Control:</a:t>
            </a:r>
            <a:r>
              <a:rPr lang="en-US" dirty="0"/>
              <a:t> lets an artist adjust some dials and switches to get the sound they want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Robustness:</a:t>
            </a:r>
            <a:r>
              <a:rPr lang="en-US" dirty="0"/>
              <a:t> Must operate on a huge range of frequencies with consistency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Must</a:t>
            </a:r>
            <a:r>
              <a:rPr lang="en-US" dirty="0"/>
              <a:t> tune cutoff and resonance at least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762740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/>
        </p:nvSpPr>
        <p:spPr>
          <a:xfrm>
            <a:off x="1252455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IBM Plex Sans" panose="020B0503050203000203" charset="0"/>
              </a:rPr>
              <a:t>Outcome...</a:t>
            </a:r>
          </a:p>
        </p:txBody>
      </p:sp>
      <p:pic>
        <p:nvPicPr>
          <p:cNvPr id="16" name="Picture 15" descr="diode_lad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15" y="1251585"/>
            <a:ext cx="7275830" cy="3715385"/>
          </a:xfrm>
          <a:prstGeom prst="rect">
            <a:avLst/>
          </a:prstGeom>
        </p:spPr>
      </p:pic>
      <p:pic>
        <p:nvPicPr>
          <p:cNvPr id="5" name="Picture 4" descr="A close-up of a person working on a sound mixer&#10;&#10;AI-generated content may be incorrect.">
            <a:extLst>
              <a:ext uri="{FF2B5EF4-FFF2-40B4-BE49-F238E27FC236}">
                <a16:creationId xmlns:a16="http://schemas.microsoft.com/office/drawing/2014/main" id="{F602F4FF-133C-494C-EBBD-522BACFE9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965200"/>
            <a:ext cx="7188200" cy="374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961390" y="1326515"/>
            <a:ext cx="7174230" cy="3640455"/>
          </a:xfrm>
        </p:spPr>
        <p:txBody>
          <a:bodyPr anchor="ctr" anchorCtr="0"/>
          <a:lstStyle/>
          <a:p>
            <a:pPr algn="ctr">
              <a:lnSpc>
                <a:spcPct val="90000"/>
              </a:lnSpc>
            </a:pPr>
            <a:r>
              <a:rPr lang="en-US" b="1" dirty="0"/>
              <a:t>Voltage Control:</a:t>
            </a:r>
            <a:r>
              <a:rPr lang="en-US" dirty="0"/>
              <a:t> lets an artist adjust some dials and switches to get the sound they want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Robustness:</a:t>
            </a:r>
            <a:r>
              <a:rPr lang="en-US" dirty="0"/>
              <a:t> Must operate on a huge range of frequencies with consistency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Must</a:t>
            </a:r>
            <a:r>
              <a:rPr lang="en-US" dirty="0"/>
              <a:t> tune cutoff and resonance at least</a:t>
            </a:r>
          </a:p>
        </p:txBody>
      </p:sp>
      <p:sp>
        <p:nvSpPr>
          <p:cNvPr id="5" name="Rounded Rectangle 9"/>
          <p:cNvSpPr/>
          <p:nvPr/>
        </p:nvSpPr>
        <p:spPr>
          <a:xfrm>
            <a:off x="11853167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3"/>
          <p:cNvSpPr txBox="1"/>
          <p:nvPr/>
        </p:nvSpPr>
        <p:spPr>
          <a:xfrm>
            <a:off x="12614977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Outcome...</a:t>
            </a:r>
          </a:p>
        </p:txBody>
      </p:sp>
      <p:pic>
        <p:nvPicPr>
          <p:cNvPr id="7" name="Picture 6" descr="diode_ladder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3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21467" y="940435"/>
            <a:ext cx="8298180" cy="4237355"/>
          </a:xfrm>
          <a:prstGeom prst="rect">
            <a:avLst/>
          </a:prstGeom>
          <a:effectLst>
            <a:innerShdw blurRad="508000" dist="2171700" dir="13500000">
              <a:schemeClr val="bg1"/>
            </a:inn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85344" y="226080"/>
            <a:ext cx="8925931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/>
              <a:t>Design Considerations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>
          <a:xfrm>
            <a:off x="961390" y="1326515"/>
            <a:ext cx="7476554" cy="3640455"/>
          </a:xfrm>
        </p:spPr>
        <p:txBody>
          <a:bodyPr anchor="ctr" anchorCtr="0"/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Voltage Control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lets an artist adjust some dials and switches to get the sound they want</a:t>
            </a:r>
          </a:p>
          <a:p>
            <a:pPr algn="ctr">
              <a:lnSpc>
                <a:spcPct val="9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Robustness: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Must operate on a huge range of frequencies with consistency</a:t>
            </a:r>
          </a:p>
          <a:p>
            <a:pPr algn="ctr">
              <a:lnSpc>
                <a:spcPct val="9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Must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tune cutoff and resonance at least</a:t>
            </a:r>
          </a:p>
        </p:txBody>
      </p:sp>
      <p:sp>
        <p:nvSpPr>
          <p:cNvPr id="15" name="Rectangles 14"/>
          <p:cNvSpPr/>
          <p:nvPr/>
        </p:nvSpPr>
        <p:spPr>
          <a:xfrm>
            <a:off x="-1084451" y="-1203960"/>
            <a:ext cx="11703685" cy="742759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3679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225489" y="226080"/>
            <a:ext cx="9071280" cy="94572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IBM Plex Sans" panose="020B0503050203000203" charset="0"/>
              </a:rPr>
              <a:t>Outcome...</a:t>
            </a:r>
          </a:p>
        </p:txBody>
      </p:sp>
      <p:pic>
        <p:nvPicPr>
          <p:cNvPr id="18" name="Picture 17" descr="diode_ladder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3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979" y="940435"/>
            <a:ext cx="8298180" cy="4237355"/>
          </a:xfrm>
          <a:prstGeom prst="rect">
            <a:avLst/>
          </a:prstGeom>
          <a:effectLst>
            <a:innerShdw blurRad="508000" dist="2171700" dir="13500000">
              <a:schemeClr val="bg1"/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5F74E-1D52-B300-E6CD-0226EA2E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sic resonant filter">
            <a:extLst>
              <a:ext uri="{FF2B5EF4-FFF2-40B4-BE49-F238E27FC236}">
                <a16:creationId xmlns:a16="http://schemas.microsoft.com/office/drawing/2014/main" id="{005F83DE-2E54-232C-7394-6E6EC9AF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85" y="1668145"/>
            <a:ext cx="4831080" cy="11671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4C5F99-2011-2EE8-A516-2CD792E8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Resonant Filters </a:t>
            </a:r>
          </a:p>
        </p:txBody>
      </p:sp>
      <p:sp>
        <p:nvSpPr>
          <p:cNvPr id="3" name="Rounded Rectangle 9">
            <a:extLst>
              <a:ext uri="{FF2B5EF4-FFF2-40B4-BE49-F238E27FC236}">
                <a16:creationId xmlns:a16="http://schemas.microsoft.com/office/drawing/2014/main" id="{C8F0F41B-8929-ED08-83DD-6A5CAB7A82DA}"/>
              </a:ext>
            </a:extLst>
          </p:cNvPr>
          <p:cNvSpPr/>
          <p:nvPr/>
        </p:nvSpPr>
        <p:spPr>
          <a:xfrm>
            <a:off x="12026788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E630DBCB-916B-F1CA-7C08-BE6B3CA0CFAA}"/>
              </a:ext>
            </a:extLst>
          </p:cNvPr>
          <p:cNvSpPr txBox="1"/>
          <p:nvPr/>
        </p:nvSpPr>
        <p:spPr>
          <a:xfrm>
            <a:off x="12788598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Outcome...</a:t>
            </a:r>
          </a:p>
        </p:txBody>
      </p:sp>
      <p:pic>
        <p:nvPicPr>
          <p:cNvPr id="7" name="Picture 6" descr="diode_ladder">
            <a:extLst>
              <a:ext uri="{FF2B5EF4-FFF2-40B4-BE49-F238E27FC236}">
                <a16:creationId xmlns:a16="http://schemas.microsoft.com/office/drawing/2014/main" id="{8564D65D-9CC8-6CD9-B33F-A2165C8932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3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95088" y="940435"/>
            <a:ext cx="8298180" cy="4237355"/>
          </a:xfrm>
          <a:prstGeom prst="rect">
            <a:avLst/>
          </a:prstGeom>
          <a:effectLst>
            <a:innerShdw blurRad="508000" dist="2171700" dir="13500000">
              <a:schemeClr val="bg1"/>
            </a:inn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DFFE065-873E-8847-B7E0-6A2B8AD20F63}"/>
              </a:ext>
            </a:extLst>
          </p:cNvPr>
          <p:cNvSpPr/>
          <p:nvPr/>
        </p:nvSpPr>
        <p:spPr>
          <a:xfrm>
            <a:off x="2822448" y="1948151"/>
            <a:ext cx="768096" cy="768096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35A41C-FADF-FA0D-5EBD-C5B2C52ED202}"/>
              </a:ext>
            </a:extLst>
          </p:cNvPr>
          <p:cNvSpPr/>
          <p:nvPr/>
        </p:nvSpPr>
        <p:spPr>
          <a:xfrm>
            <a:off x="3456432" y="1564103"/>
            <a:ext cx="963168" cy="768096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A8CDC2-01A3-C300-96A8-1FCF45E4723F}"/>
              </a:ext>
            </a:extLst>
          </p:cNvPr>
          <p:cNvSpPr/>
          <p:nvPr/>
        </p:nvSpPr>
        <p:spPr>
          <a:xfrm>
            <a:off x="2457070" y="1494034"/>
            <a:ext cx="670178" cy="670178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255983-4B0D-74C8-F032-32C225F31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6063"/>
          <a:stretch>
            <a:fillRect/>
          </a:stretch>
        </p:blipFill>
        <p:spPr bwMode="auto">
          <a:xfrm>
            <a:off x="460123" y="3331620"/>
            <a:ext cx="8166604" cy="119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DDB7491-27C1-6DA4-0A72-50C23A90A2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619750" y="4630420"/>
            <a:ext cx="5850255" cy="104013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Interesting, but not very useful yet!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0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sic resonant fil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85" y="1668145"/>
            <a:ext cx="4831080" cy="116713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Resonant Filters </a:t>
            </a:r>
          </a:p>
        </p:txBody>
      </p:sp>
      <p:sp>
        <p:nvSpPr>
          <p:cNvPr id="3" name="Rounded Rectangle 9"/>
          <p:cNvSpPr/>
          <p:nvPr/>
        </p:nvSpPr>
        <p:spPr>
          <a:xfrm>
            <a:off x="12026788" y="0"/>
            <a:ext cx="11075035" cy="567118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/>
          <p:cNvSpPr txBox="1"/>
          <p:nvPr/>
        </p:nvSpPr>
        <p:spPr>
          <a:xfrm>
            <a:off x="12788598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IBM Plex Sans" panose="020B0503050203000203" charset="0"/>
                <a:ea typeface="+mj-ea"/>
                <a:cs typeface="IBM Plex Sans" panose="020B0503050203000203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Outcome...</a:t>
            </a:r>
          </a:p>
        </p:txBody>
      </p:sp>
      <p:pic>
        <p:nvPicPr>
          <p:cNvPr id="7" name="Picture 6" descr="diode_ladder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saturation sat="3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95088" y="940435"/>
            <a:ext cx="8298180" cy="4237355"/>
          </a:xfrm>
          <a:prstGeom prst="rect">
            <a:avLst/>
          </a:prstGeom>
          <a:effectLst>
            <a:innerShdw blurRad="508000" dist="2171700" dir="13500000">
              <a:schemeClr val="bg1"/>
            </a:innerShdw>
          </a:effectLst>
        </p:spPr>
      </p:pic>
      <p:sp>
        <p:nvSpPr>
          <p:cNvPr id="8" name="Oval 7"/>
          <p:cNvSpPr/>
          <p:nvPr/>
        </p:nvSpPr>
        <p:spPr>
          <a:xfrm>
            <a:off x="2822448" y="1948151"/>
            <a:ext cx="768096" cy="768096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56432" y="1564103"/>
            <a:ext cx="963168" cy="768096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57070" y="1494034"/>
            <a:ext cx="670178" cy="670178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6063"/>
          <a:stretch>
            <a:fillRect/>
          </a:stretch>
        </p:blipFill>
        <p:spPr bwMode="auto">
          <a:xfrm>
            <a:off x="460123" y="3331620"/>
            <a:ext cx="8166604" cy="119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/>
          <p:cNvSpPr>
            <a:spLocks noGrp="1"/>
          </p:cNvSpPr>
          <p:nvPr>
            <p:ph idx="10"/>
          </p:nvPr>
        </p:nvSpPr>
        <p:spPr>
          <a:xfrm>
            <a:off x="1619750" y="4630420"/>
            <a:ext cx="5850255" cy="104013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Interesting, but not very useful yet!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build="p"/>
    </p:bldLst>
  </p:timing>
</p:sld>
</file>

<file path=ppt/theme/theme1.xml><?xml version="1.0" encoding="utf-8"?>
<a:theme xmlns:a="http://schemas.openxmlformats.org/drawingml/2006/main" name="Numbered">
  <a:themeElements>
    <a:clrScheme name="Oxocarbon">
      <a:dk1>
        <a:srgbClr val="161616"/>
      </a:dk1>
      <a:lt1>
        <a:srgbClr val="FFFFFF"/>
      </a:lt1>
      <a:dk2>
        <a:srgbClr val="0E2841"/>
      </a:dk2>
      <a:lt2>
        <a:srgbClr val="D0D0D0"/>
      </a:lt2>
      <a:accent1>
        <a:srgbClr val="FF6F00"/>
      </a:accent1>
      <a:accent2>
        <a:srgbClr val="0F62FE"/>
      </a:accent2>
      <a:accent3>
        <a:srgbClr val="42BE65"/>
      </a:accent3>
      <a:accent4>
        <a:srgbClr val="673AB7"/>
      </a:accent4>
      <a:accent5>
        <a:srgbClr val="BE95FF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837</Words>
  <Application>Microsoft Office PowerPoint</Application>
  <PresentationFormat>Custom</PresentationFormat>
  <Paragraphs>114</Paragraphs>
  <Slides>25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Arial</vt:lpstr>
      <vt:lpstr>Calibri</vt:lpstr>
      <vt:lpstr>IBM Plex</vt:lpstr>
      <vt:lpstr>IBM Plex Sans</vt:lpstr>
      <vt:lpstr>Symbol</vt:lpstr>
      <vt:lpstr>Times New Roman</vt:lpstr>
      <vt:lpstr>Wingdings</vt:lpstr>
      <vt:lpstr>Numbered</vt:lpstr>
      <vt:lpstr>Shaping Sounds: Design of a Diode-Ladder Voltage Controlled Filter</vt:lpstr>
      <vt:lpstr>Topics to Cover</vt:lpstr>
      <vt:lpstr>Background: Sounds and Signals</vt:lpstr>
      <vt:lpstr>Basic Operation of a Synthesizer</vt:lpstr>
      <vt:lpstr>Design Considerations</vt:lpstr>
      <vt:lpstr>Design Considerations</vt:lpstr>
      <vt:lpstr>Outcome...</vt:lpstr>
      <vt:lpstr>Basic Resonant Filters </vt:lpstr>
      <vt:lpstr>Basic Resonant Filters </vt:lpstr>
      <vt:lpstr>The Fully Resonant Low Pass</vt:lpstr>
      <vt:lpstr>Diodes as Voltage Controlled Resistors</vt:lpstr>
      <vt:lpstr>The Multi-Pole Diode Ladder</vt:lpstr>
      <vt:lpstr>Input Stage and Driver</vt:lpstr>
      <vt:lpstr>Resonance</vt:lpstr>
      <vt:lpstr>Output Stage (Multiplier and AC Coupling)</vt:lpstr>
      <vt:lpstr>The Mess</vt:lpstr>
      <vt:lpstr>The Mess</vt:lpstr>
      <vt:lpstr>The Mess</vt:lpstr>
      <vt:lpstr>Characterization: F1</vt:lpstr>
      <vt:lpstr>Characterization: F3</vt:lpstr>
      <vt:lpstr>Characterization: Shifting Voltages (O2, O3)</vt:lpstr>
      <vt:lpstr>Characterization: O3</vt:lpstr>
      <vt:lpstr>Characterization: Output</vt:lpstr>
      <vt:lpstr>Shaping Sounds: Design of a Diode-Ladder Voltage Controlled Filter</vt:lpstr>
      <vt:lpstr>Supplemental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Stacking the Future: van der Waals Nanoscale Devices</dc:title>
  <dc:creator>Mathai, Abishai Kunjumon</dc:creator>
  <cp:lastModifiedBy>Grant Saggars</cp:lastModifiedBy>
  <cp:revision>1052</cp:revision>
  <dcterms:created xsi:type="dcterms:W3CDTF">2025-05-08T01:25:16Z</dcterms:created>
  <dcterms:modified xsi:type="dcterms:W3CDTF">2025-05-08T02:19:32Z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Custom</vt:lpwstr>
  </property>
  <property fmtid="{D5CDD505-2E9C-101B-9397-08002B2CF9AE}" pid="4" name="Slides">
    <vt:i4>23</vt:i4>
  </property>
  <property fmtid="{D5CDD505-2E9C-101B-9397-08002B2CF9AE}" pid="5" name="ICV">
    <vt:lpwstr/>
  </property>
  <property fmtid="{D5CDD505-2E9C-101B-9397-08002B2CF9AE}" pid="6" name="KSOProductBuildVer">
    <vt:lpwstr>1033-11.1.0.11723</vt:lpwstr>
  </property>
</Properties>
</file>